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  <p:sldMasterId id="2147483736" r:id="rId2"/>
  </p:sldMasterIdLst>
  <p:notesMasterIdLst>
    <p:notesMasterId r:id="rId8"/>
  </p:notesMasterIdLst>
  <p:sldIdLst>
    <p:sldId id="263" r:id="rId3"/>
    <p:sldId id="264" r:id="rId4"/>
    <p:sldId id="379" r:id="rId5"/>
    <p:sldId id="380" r:id="rId6"/>
    <p:sldId id="378" r:id="rId7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67" userDrawn="1">
          <p15:clr>
            <a:srgbClr val="A4A3A4"/>
          </p15:clr>
        </p15:guide>
        <p15:guide id="2" pos="4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37" autoAdjust="0"/>
  </p:normalViewPr>
  <p:slideViewPr>
    <p:cSldViewPr snapToGrid="0" showGuides="1">
      <p:cViewPr varScale="1">
        <p:scale>
          <a:sx n="68" d="100"/>
          <a:sy n="68" d="100"/>
        </p:scale>
        <p:origin x="1446" y="60"/>
      </p:cViewPr>
      <p:guideLst>
        <p:guide orient="horz" pos="3067"/>
        <p:guide pos="4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20D95F09-1D04-4FA2-B8BD-E551014820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CC34A027-5493-4C39-9D50-7BF7AFE1D2E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DFAA9F71-9116-440A-9D4C-BF1DFC6428E8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79ECF566-AC4F-421C-9EDC-13263CB9EC0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CC7189B9-2B12-4C35-A1A9-B77DDF91F2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CEDC919-2AF7-4C06-8A68-9DA0E345B70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D4B5C2EC-6B75-40DB-B9E5-04422D7A32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DE835A3-3076-4AB8-B521-9792565DCAA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dirty="0"/>
          </a:p>
        </p:txBody>
      </p:sp>
      <p:sp>
        <p:nvSpPr>
          <p:cNvPr id="17412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4BF430-8553-45C4-A6DC-A93474E024EA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344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190847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99532D53-263C-4F4F-9596-D85CCB763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F43613-8DBD-4DAA-BEB7-1BC943B70133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6114E981-AC70-4D0E-B0E0-0D358475D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9E196AA3-A872-4B34-B66A-AAE18866D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EAE860-ECBF-47B3-A16D-CC7FFEEC5389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AF2E82EB-6C59-4A23-B2CA-A4E9AAF0621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058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C360AF0-D87C-49DE-A3E2-C09B20EE1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C9B59-8378-4F1F-8CFF-6C5D25F3BCB2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422E3B3-638C-4BEC-A341-36D19F9D3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D438295-25AD-4F36-B65E-7BD043D82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A42255-178F-4245-8DE2-9FE4DF8DB79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968053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F6F0009-7EF2-4228-A0F6-D33649F69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20497-5E17-4973-A0AA-6B8F784EBC6F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2EF0D59-E63C-4313-AF91-C64691D17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05F2496-60ED-4926-AE0B-B9A5E50F7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EA0C7-4121-4B0B-B9E0-9AE9F3D5C4A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59037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41425"/>
            <a:ext cx="6400800" cy="4375150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6FA0D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22DFC-7A3C-4B5C-B228-51D121569CD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0823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DA67D-AE6F-4DD1-9C1A-26AA6A235CB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119592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290D2-0F04-4582-9415-C679909F548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4366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E60A0-9C4E-4C23-B7FF-A2C67E317D5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28443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8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0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550C7-EB56-492D-A7AC-80444AB7C45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5303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0400" y="107950"/>
            <a:ext cx="75247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A86DD-B4ED-4B2D-B474-8637AE334FF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572232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DBE6B-FA8C-4167-BCF4-28CD44ECA13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085743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370E6-ABB7-406D-A808-6CBB779B15C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33378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2D74EF0-54A3-4031-841F-3A7003387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9CCBF-E500-4073-9E76-3CD545FC3E9C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217F700-E0B7-4229-BFB0-78C536242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FD18CA1-378A-4508-AD2A-AA6FE5E85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7B492D-D7F4-4A90-A34D-C64767BFCEE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2337026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099BE-0170-42F0-870E-93AA5DDE413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284669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BD976-28AD-4537-96C7-F80D13C7131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928011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1DE2B-D545-4DC9-942A-1C56D576E7C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63184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7AB9DD1-0869-4B77-9D63-59E4CF89A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B0565-1CB9-45CC-95C9-4281C05FF30C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946527F-C829-45B1-851F-DC925840D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B4A623B-55F5-452D-82FE-682D7FDAE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1A1B73-668D-4CF2-821A-CF32CFB72E2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8153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32151379-59D3-41E5-8DB8-9D1E274C3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C9BB0-BBCA-417E-9ED1-6EA67ECACAA5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2AC99833-6D09-4EB4-8F7C-8F6B1230E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FDC36E93-5831-4FB2-BF11-30C86EA66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60D6D0-8953-4F61-8363-604A5BB4022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05567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ECB1013C-CE22-40F9-8643-9AF7A8B11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E3DF4-7549-4CDF-948A-B6C481D9D028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9D267797-A6AF-49AC-9CE9-EFFC3481B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9C549273-32C1-4F0D-87AA-01B4BC0DE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9FF951-70CD-4A3A-998B-7C57EF1E0D0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22992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83CA1182-8776-4010-ADB5-FBFB3838E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9DF88-544C-4479-B585-2DC06C11346F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7CC26326-6F6F-4CCC-BCF5-0A1AFD075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2A77F094-A3F0-49D8-8EBA-C3585C0C6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5E0714-AE79-4BF4-9D41-7FDB29C6D9A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608210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77FD5934-3DD9-4DCD-B699-078017523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5FBA0F4-F5FF-438A-A945-BF01632EF067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55556D0B-F748-4FD7-BE51-CD7F847DB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C4A16CE7-F37F-4C6D-A52C-6C431D6B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59C2A-FE34-4B22-9E35-445C535277F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01557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2E983D3C-1683-45F0-8ED4-3C468CFBB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997C3-B77A-4593-BDE0-35C5A77890BF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8CF948ED-DE01-444F-A292-276F2F771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42C7590C-666F-42ED-9252-3550EE26A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A33D6-1D51-4A66-BD5C-9E4774253F3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1347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52EF0C17-B7CD-45EF-B897-5FE04AB8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46DF3-8CC7-4FB0-8681-F9AC24B3141D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45B64DF2-7A1F-4742-BA70-5BFDFF9E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21C08E1B-02E9-4F18-9B64-B49D43D80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B1AFEB-5F22-4907-AB5F-2CEA7019201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46068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>
            <a:extLst>
              <a:ext uri="{FF2B5EF4-FFF2-40B4-BE49-F238E27FC236}">
                <a16:creationId xmlns:a16="http://schemas.microsoft.com/office/drawing/2014/main" id="{2DC2A7BF-783E-4A82-B000-C382FCA7E16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7" name="Rezervirano mjesto teksta 2">
            <a:extLst>
              <a:ext uri="{FF2B5EF4-FFF2-40B4-BE49-F238E27FC236}">
                <a16:creationId xmlns:a16="http://schemas.microsoft.com/office/drawing/2014/main" id="{AAEBC3FC-BADB-426F-B429-ECD83DAE23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250D43C-76D4-4A58-A05A-6E36A0E429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407B29E-5998-47D3-866C-18F29D52DBE7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1CA84A3-C611-4D8A-AABD-6FFDF74E39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D49E8B1-CB69-4C32-86FA-A90660FA15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C9F2AAE-5AE9-4681-A3EC-6D3BCF79B6A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5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Kliknite da biste uredili stil naslova matrice</a:t>
            </a:r>
          </a:p>
        </p:txBody>
      </p:sp>
      <p:sp>
        <p:nvSpPr>
          <p:cNvPr id="6147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A7C588B-6541-465A-AC2B-9C57936A014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64062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7" Type="http://schemas.openxmlformats.org/officeDocument/2006/relationships/image" Target="../media/image10.w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8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8.emf"/><Relationship Id="rId3" Type="http://schemas.openxmlformats.org/officeDocument/2006/relationships/oleObject" Target="../embeddings/oleObject1.bin"/><Relationship Id="rId21" Type="http://schemas.openxmlformats.org/officeDocument/2006/relationships/image" Target="../media/image21.png"/><Relationship Id="rId7" Type="http://schemas.openxmlformats.org/officeDocument/2006/relationships/oleObject" Target="../embeddings/oleObject4.bin"/><Relationship Id="rId12" Type="http://schemas.openxmlformats.org/officeDocument/2006/relationships/image" Target="../media/image14.wmf"/><Relationship Id="rId17" Type="http://schemas.openxmlformats.org/officeDocument/2006/relationships/image" Target="../media/image17.emf"/><Relationship Id="rId25" Type="http://schemas.openxmlformats.org/officeDocument/2006/relationships/image" Target="../media/image2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6.wmf"/><Relationship Id="rId20" Type="http://schemas.openxmlformats.org/officeDocument/2006/relationships/image" Target="../media/image20.emf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6.bin"/><Relationship Id="rId24" Type="http://schemas.openxmlformats.org/officeDocument/2006/relationships/image" Target="../media/image24.png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23" Type="http://schemas.openxmlformats.org/officeDocument/2006/relationships/image" Target="../media/image23.png"/><Relationship Id="rId10" Type="http://schemas.openxmlformats.org/officeDocument/2006/relationships/image" Target="../media/image13.wmf"/><Relationship Id="rId19" Type="http://schemas.openxmlformats.org/officeDocument/2006/relationships/image" Target="../media/image19.e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15.wmf"/><Relationship Id="rId22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531E620F-9179-4A7B-9C48-C9A14731139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75247" y="999906"/>
            <a:ext cx="7772400" cy="1470025"/>
          </a:xfrm>
        </p:spPr>
        <p:txBody>
          <a:bodyPr/>
          <a:lstStyle/>
          <a:p>
            <a:pPr marL="358775" eaLnBrk="1" hangingPunct="1"/>
            <a:r>
              <a:rPr lang="hr-HR" altLang="sr-Latn-RS" sz="4800" dirty="0"/>
              <a:t>1. REALNI BROJEVI</a:t>
            </a:r>
          </a:p>
        </p:txBody>
      </p:sp>
      <p:sp>
        <p:nvSpPr>
          <p:cNvPr id="4099" name="Subtitle 2">
            <a:extLst>
              <a:ext uri="{FF2B5EF4-FFF2-40B4-BE49-F238E27FC236}">
                <a16:creationId xmlns:a16="http://schemas.microsoft.com/office/drawing/2014/main" id="{31F29053-0878-4022-AA15-0876577D6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8208" y="2386380"/>
            <a:ext cx="6400800" cy="3451714"/>
          </a:xfrm>
        </p:spPr>
        <p:txBody>
          <a:bodyPr/>
          <a:lstStyle/>
          <a:p>
            <a:pPr eaLnBrk="1" hangingPunct="1"/>
            <a:r>
              <a:rPr lang="hr-HR" altLang="sr-Latn-RS" sz="4400" dirty="0"/>
              <a:t>1.1.Skup prirodnih, cijelih i racionalnih brojeva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272182B3-013E-4008-BEB8-72B3FF906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497891"/>
          </a:xfrm>
        </p:spPr>
        <p:txBody>
          <a:bodyPr/>
          <a:lstStyle/>
          <a:p>
            <a:r>
              <a:rPr lang="hr-HR" b="1" dirty="0"/>
              <a:t>N </a:t>
            </a:r>
            <a:r>
              <a:rPr lang="hr-HR" dirty="0"/>
              <a:t>  </a:t>
            </a:r>
            <a:br>
              <a:rPr lang="hr-HR" dirty="0"/>
            </a:br>
            <a:r>
              <a:rPr lang="hr-HR" dirty="0"/>
              <a:t>skup prirodnih brojeva</a:t>
            </a:r>
            <a:endParaRPr lang="en-US" dirty="0"/>
          </a:p>
        </p:txBody>
      </p:sp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0A4A2799-9AD0-4228-BE18-43C593F421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5324" y="2064434"/>
            <a:ext cx="6788945" cy="4525963"/>
          </a:xfrm>
          <a:noFill/>
        </p:spPr>
      </p:pic>
    </p:spTree>
    <p:extLst>
      <p:ext uri="{BB962C8B-B14F-4D97-AF65-F5344CB8AC3E}">
        <p14:creationId xmlns:p14="http://schemas.microsoft.com/office/powerpoint/2010/main" val="3907152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1D5ABFAE-0276-4866-9AF6-E5F9B69AB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997" y="441862"/>
            <a:ext cx="4171070" cy="1949646"/>
          </a:xfrm>
        </p:spPr>
        <p:txBody>
          <a:bodyPr/>
          <a:lstStyle/>
          <a:p>
            <a:pPr algn="ctr"/>
            <a:r>
              <a:rPr lang="hr-HR" sz="4000" dirty="0"/>
              <a:t>Z </a:t>
            </a:r>
            <a:br>
              <a:rPr lang="hr-HR" sz="4000" dirty="0"/>
            </a:br>
            <a:r>
              <a:rPr lang="hr-HR" sz="4000" b="0" dirty="0"/>
              <a:t>skup cijelih brojeva</a:t>
            </a:r>
            <a:endParaRPr lang="en-US" sz="4000" b="0" dirty="0"/>
          </a:p>
        </p:txBody>
      </p:sp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7BF2DA88-6D03-4B74-9253-8999F0E12C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13052" y="1004887"/>
            <a:ext cx="3248619" cy="5853113"/>
          </a:xfrm>
          <a:noFill/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C0A62337-A67B-4567-AA8F-FCF7ACB020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526" y="2504886"/>
            <a:ext cx="2983021" cy="338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888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zervirano mjesto sadržaja 8">
            <a:extLst>
              <a:ext uri="{FF2B5EF4-FFF2-40B4-BE49-F238E27FC236}">
                <a16:creationId xmlns:a16="http://schemas.microsoft.com/office/drawing/2014/main" id="{E97663C9-B83D-41F0-A21A-A602DD166E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35904" y="2302261"/>
            <a:ext cx="4009290" cy="3077552"/>
          </a:xfr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53A7F51D-F7DF-425D-A6A2-0B16BC985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892" y="126609"/>
            <a:ext cx="7420708" cy="1674055"/>
          </a:xfrm>
        </p:spPr>
        <p:txBody>
          <a:bodyPr/>
          <a:lstStyle/>
          <a:p>
            <a:pPr algn="ctr"/>
            <a:r>
              <a:rPr lang="hr-HR" sz="4000" dirty="0"/>
              <a:t>Q </a:t>
            </a:r>
            <a:br>
              <a:rPr lang="hr-HR" sz="4000" dirty="0"/>
            </a:br>
            <a:r>
              <a:rPr lang="hr-HR" sz="4000" b="0" dirty="0"/>
              <a:t>skup racionalnih brojeva</a:t>
            </a:r>
            <a:endParaRPr lang="en-US" sz="4000" b="0" dirty="0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2CBD1B56-C1C8-4D34-BA40-963E132B0A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435" y="2425169"/>
            <a:ext cx="3279115" cy="2906487"/>
          </a:xfrm>
          <a:prstGeom prst="rect">
            <a:avLst/>
          </a:prstGeom>
        </p:spPr>
      </p:pic>
      <p:graphicFrame>
        <p:nvGraphicFramePr>
          <p:cNvPr id="10" name="Object 6">
            <a:extLst>
              <a:ext uri="{FF2B5EF4-FFF2-40B4-BE49-F238E27FC236}">
                <a16:creationId xmlns:a16="http://schemas.microsoft.com/office/drawing/2014/main" id="{AA5A07CA-FC0D-4350-BEE8-BE831AD6FD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2069199"/>
              </p:ext>
            </p:extLst>
          </p:nvPr>
        </p:nvGraphicFramePr>
        <p:xfrm>
          <a:off x="2087464" y="5404511"/>
          <a:ext cx="409257" cy="11510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040" imgH="571320" progId="Equation.DSMT4">
                  <p:embed/>
                </p:oleObj>
              </mc:Choice>
              <mc:Fallback>
                <p:oleObj name="Equation" r:id="rId4" imgW="203040" imgH="571320" progId="Equation.DSMT4">
                  <p:embed/>
                  <p:pic>
                    <p:nvPicPr>
                      <p:cNvPr id="4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7464" y="5404511"/>
                        <a:ext cx="409257" cy="11510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>
            <a:extLst>
              <a:ext uri="{FF2B5EF4-FFF2-40B4-BE49-F238E27FC236}">
                <a16:creationId xmlns:a16="http://schemas.microsoft.com/office/drawing/2014/main" id="{86820F93-19F1-4000-89F5-0F792583E5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9212949"/>
              </p:ext>
            </p:extLst>
          </p:nvPr>
        </p:nvGraphicFramePr>
        <p:xfrm>
          <a:off x="5875557" y="5531461"/>
          <a:ext cx="573609" cy="10381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160" imgH="571320" progId="Equation.DSMT4">
                  <p:embed/>
                </p:oleObj>
              </mc:Choice>
              <mc:Fallback>
                <p:oleObj name="Equation" r:id="rId6" imgW="317160" imgH="571320" progId="Equation.DSMT4">
                  <p:embed/>
                  <p:pic>
                    <p:nvPicPr>
                      <p:cNvPr id="4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5557" y="5531461"/>
                        <a:ext cx="573609" cy="10381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813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5730875" y="1927225"/>
            <a:ext cx="3054350" cy="5873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39" name="Elipsa 38"/>
          <p:cNvSpPr/>
          <p:nvPr/>
        </p:nvSpPr>
        <p:spPr>
          <a:xfrm>
            <a:off x="58738" y="588963"/>
            <a:ext cx="5029200" cy="5064125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22" name="Elipsa 21"/>
          <p:cNvSpPr/>
          <p:nvPr/>
        </p:nvSpPr>
        <p:spPr>
          <a:xfrm>
            <a:off x="222250" y="1343025"/>
            <a:ext cx="4022725" cy="348615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 </a:t>
            </a:r>
          </a:p>
        </p:txBody>
      </p:sp>
      <p:sp>
        <p:nvSpPr>
          <p:cNvPr id="17" name="Elipsa 16"/>
          <p:cNvSpPr/>
          <p:nvPr/>
        </p:nvSpPr>
        <p:spPr>
          <a:xfrm>
            <a:off x="591796" y="1943320"/>
            <a:ext cx="2963862" cy="24384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4" name="Elipsa 3"/>
          <p:cNvSpPr/>
          <p:nvPr/>
        </p:nvSpPr>
        <p:spPr>
          <a:xfrm>
            <a:off x="584200" y="2117725"/>
            <a:ext cx="2100263" cy="21002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5" name="TekstniOkvir 4"/>
          <p:cNvSpPr txBox="1">
            <a:spLocks noChangeArrowheads="1"/>
          </p:cNvSpPr>
          <p:nvPr/>
        </p:nvSpPr>
        <p:spPr bwMode="auto">
          <a:xfrm>
            <a:off x="925513" y="2551113"/>
            <a:ext cx="304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6" name="TekstniOkvir 5"/>
          <p:cNvSpPr txBox="1">
            <a:spLocks noChangeArrowheads="1"/>
          </p:cNvSpPr>
          <p:nvPr/>
        </p:nvSpPr>
        <p:spPr bwMode="auto">
          <a:xfrm>
            <a:off x="1371600" y="2851150"/>
            <a:ext cx="3048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</a:t>
            </a:r>
          </a:p>
        </p:txBody>
      </p:sp>
      <p:sp>
        <p:nvSpPr>
          <p:cNvPr id="7" name="TekstniOkvir 6"/>
          <p:cNvSpPr txBox="1">
            <a:spLocks noChangeArrowheads="1"/>
          </p:cNvSpPr>
          <p:nvPr/>
        </p:nvSpPr>
        <p:spPr bwMode="auto">
          <a:xfrm>
            <a:off x="1643063" y="2409825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</a:t>
            </a:r>
          </a:p>
        </p:txBody>
      </p:sp>
      <p:sp>
        <p:nvSpPr>
          <p:cNvPr id="8" name="TekstniOkvir 7"/>
          <p:cNvSpPr txBox="1">
            <a:spLocks noChangeArrowheads="1"/>
          </p:cNvSpPr>
          <p:nvPr/>
        </p:nvSpPr>
        <p:spPr bwMode="auto">
          <a:xfrm>
            <a:off x="908050" y="3628317"/>
            <a:ext cx="304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4</a:t>
            </a:r>
          </a:p>
        </p:txBody>
      </p:sp>
      <p:sp>
        <p:nvSpPr>
          <p:cNvPr id="9" name="TekstniOkvir 8"/>
          <p:cNvSpPr txBox="1">
            <a:spLocks noChangeArrowheads="1"/>
          </p:cNvSpPr>
          <p:nvPr/>
        </p:nvSpPr>
        <p:spPr bwMode="auto">
          <a:xfrm>
            <a:off x="2173288" y="2906713"/>
            <a:ext cx="304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5</a:t>
            </a:r>
          </a:p>
        </p:txBody>
      </p:sp>
      <p:sp>
        <p:nvSpPr>
          <p:cNvPr id="10" name="TekstniOkvir 9"/>
          <p:cNvSpPr txBox="1">
            <a:spLocks noChangeArrowheads="1"/>
          </p:cNvSpPr>
          <p:nvPr/>
        </p:nvSpPr>
        <p:spPr bwMode="auto">
          <a:xfrm>
            <a:off x="2070100" y="2459038"/>
            <a:ext cx="304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6</a:t>
            </a:r>
          </a:p>
        </p:txBody>
      </p:sp>
      <p:sp>
        <p:nvSpPr>
          <p:cNvPr id="11" name="TekstniOkvir 10"/>
          <p:cNvSpPr txBox="1">
            <a:spLocks noChangeArrowheads="1"/>
          </p:cNvSpPr>
          <p:nvPr/>
        </p:nvSpPr>
        <p:spPr bwMode="auto">
          <a:xfrm>
            <a:off x="1393825" y="3500438"/>
            <a:ext cx="3048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7</a:t>
            </a:r>
          </a:p>
        </p:txBody>
      </p:sp>
      <p:sp>
        <p:nvSpPr>
          <p:cNvPr id="12" name="TekstniOkvir 11"/>
          <p:cNvSpPr txBox="1">
            <a:spLocks noChangeArrowheads="1"/>
          </p:cNvSpPr>
          <p:nvPr/>
        </p:nvSpPr>
        <p:spPr bwMode="auto">
          <a:xfrm>
            <a:off x="736990" y="3050858"/>
            <a:ext cx="3048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8</a:t>
            </a:r>
          </a:p>
        </p:txBody>
      </p:sp>
      <p:sp>
        <p:nvSpPr>
          <p:cNvPr id="13" name="TekstniOkvir 12"/>
          <p:cNvSpPr txBox="1">
            <a:spLocks noChangeArrowheads="1"/>
          </p:cNvSpPr>
          <p:nvPr/>
        </p:nvSpPr>
        <p:spPr bwMode="auto">
          <a:xfrm>
            <a:off x="1879600" y="3684588"/>
            <a:ext cx="304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9</a:t>
            </a:r>
          </a:p>
        </p:txBody>
      </p:sp>
      <p:sp>
        <p:nvSpPr>
          <p:cNvPr id="14" name="TekstniOkvir 13"/>
          <p:cNvSpPr txBox="1">
            <a:spLocks noChangeArrowheads="1"/>
          </p:cNvSpPr>
          <p:nvPr/>
        </p:nvSpPr>
        <p:spPr bwMode="auto">
          <a:xfrm>
            <a:off x="1755775" y="3143250"/>
            <a:ext cx="5921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10</a:t>
            </a:r>
          </a:p>
        </p:txBody>
      </p:sp>
      <p:sp>
        <p:nvSpPr>
          <p:cNvPr id="15" name="TekstniOkvir 14"/>
          <p:cNvSpPr txBox="1">
            <a:spLocks noChangeArrowheads="1"/>
          </p:cNvSpPr>
          <p:nvPr/>
        </p:nvSpPr>
        <p:spPr bwMode="auto">
          <a:xfrm>
            <a:off x="5270525" y="917526"/>
            <a:ext cx="3516894" cy="46166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Skup prirodnih brojeva: </a:t>
            </a:r>
          </a:p>
        </p:txBody>
      </p:sp>
      <p:sp>
        <p:nvSpPr>
          <p:cNvPr id="18" name="TekstniOkvir 17"/>
          <p:cNvSpPr txBox="1">
            <a:spLocks noChangeArrowheads="1"/>
          </p:cNvSpPr>
          <p:nvPr/>
        </p:nvSpPr>
        <p:spPr bwMode="auto">
          <a:xfrm>
            <a:off x="2873375" y="304165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0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0</a:t>
            </a:r>
          </a:p>
        </p:txBody>
      </p:sp>
      <p:sp>
        <p:nvSpPr>
          <p:cNvPr id="21" name="TekstniOkvir 20"/>
          <p:cNvSpPr txBox="1">
            <a:spLocks noChangeArrowheads="1"/>
          </p:cNvSpPr>
          <p:nvPr/>
        </p:nvSpPr>
        <p:spPr bwMode="auto">
          <a:xfrm>
            <a:off x="5463588" y="2744417"/>
            <a:ext cx="3413125" cy="46166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Skup cijelih brojeva: </a:t>
            </a:r>
          </a:p>
        </p:txBody>
      </p:sp>
      <p:sp>
        <p:nvSpPr>
          <p:cNvPr id="23" name="TekstniOkvir 22"/>
          <p:cNvSpPr txBox="1">
            <a:spLocks noChangeArrowheads="1"/>
          </p:cNvSpPr>
          <p:nvPr/>
        </p:nvSpPr>
        <p:spPr bwMode="auto">
          <a:xfrm>
            <a:off x="764956" y="1707661"/>
            <a:ext cx="6418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– 1</a:t>
            </a:r>
          </a:p>
        </p:txBody>
      </p:sp>
      <p:sp>
        <p:nvSpPr>
          <p:cNvPr id="24" name="TekstniOkvir 23"/>
          <p:cNvSpPr txBox="1">
            <a:spLocks noChangeArrowheads="1"/>
          </p:cNvSpPr>
          <p:nvPr/>
        </p:nvSpPr>
        <p:spPr bwMode="auto">
          <a:xfrm>
            <a:off x="1524000" y="1471612"/>
            <a:ext cx="980049" cy="469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– 200</a:t>
            </a:r>
          </a:p>
        </p:txBody>
      </p:sp>
      <p:sp>
        <p:nvSpPr>
          <p:cNvPr id="25" name="TekstniOkvir 24"/>
          <p:cNvSpPr txBox="1">
            <a:spLocks noChangeArrowheads="1"/>
          </p:cNvSpPr>
          <p:nvPr/>
        </p:nvSpPr>
        <p:spPr bwMode="auto">
          <a:xfrm>
            <a:off x="2539120" y="1528004"/>
            <a:ext cx="8089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–3</a:t>
            </a:r>
          </a:p>
        </p:txBody>
      </p:sp>
      <p:sp>
        <p:nvSpPr>
          <p:cNvPr id="26" name="TekstniOkvir 25"/>
          <p:cNvSpPr txBox="1">
            <a:spLocks noChangeArrowheads="1"/>
          </p:cNvSpPr>
          <p:nvPr/>
        </p:nvSpPr>
        <p:spPr bwMode="auto">
          <a:xfrm>
            <a:off x="3586382" y="2897066"/>
            <a:ext cx="7464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–4</a:t>
            </a:r>
          </a:p>
        </p:txBody>
      </p:sp>
      <p:sp>
        <p:nvSpPr>
          <p:cNvPr id="27" name="TekstniOkvir 26"/>
          <p:cNvSpPr txBox="1">
            <a:spLocks noChangeArrowheads="1"/>
          </p:cNvSpPr>
          <p:nvPr/>
        </p:nvSpPr>
        <p:spPr bwMode="auto">
          <a:xfrm>
            <a:off x="3136412" y="1755677"/>
            <a:ext cx="5635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–5</a:t>
            </a:r>
          </a:p>
        </p:txBody>
      </p:sp>
      <p:sp>
        <p:nvSpPr>
          <p:cNvPr id="29" name="TekstniOkvir 28"/>
          <p:cNvSpPr txBox="1">
            <a:spLocks noChangeArrowheads="1"/>
          </p:cNvSpPr>
          <p:nvPr/>
        </p:nvSpPr>
        <p:spPr bwMode="auto">
          <a:xfrm>
            <a:off x="3494699" y="3533873"/>
            <a:ext cx="6207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–7</a:t>
            </a:r>
          </a:p>
        </p:txBody>
      </p:sp>
      <p:sp>
        <p:nvSpPr>
          <p:cNvPr id="30" name="TekstniOkvir 29"/>
          <p:cNvSpPr txBox="1">
            <a:spLocks noChangeArrowheads="1"/>
          </p:cNvSpPr>
          <p:nvPr/>
        </p:nvSpPr>
        <p:spPr bwMode="auto">
          <a:xfrm>
            <a:off x="2178050" y="4333875"/>
            <a:ext cx="542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–8</a:t>
            </a:r>
          </a:p>
        </p:txBody>
      </p:sp>
      <p:sp>
        <p:nvSpPr>
          <p:cNvPr id="32" name="TekstniOkvir 31"/>
          <p:cNvSpPr txBox="1">
            <a:spLocks noChangeArrowheads="1"/>
          </p:cNvSpPr>
          <p:nvPr/>
        </p:nvSpPr>
        <p:spPr bwMode="auto">
          <a:xfrm>
            <a:off x="2798348" y="4029393"/>
            <a:ext cx="901456" cy="472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–10</a:t>
            </a:r>
          </a:p>
        </p:txBody>
      </p:sp>
      <p:sp>
        <p:nvSpPr>
          <p:cNvPr id="34" name="TekstniOkvir 33"/>
          <p:cNvSpPr txBox="1">
            <a:spLocks noChangeArrowheads="1"/>
          </p:cNvSpPr>
          <p:nvPr/>
        </p:nvSpPr>
        <p:spPr bwMode="auto">
          <a:xfrm>
            <a:off x="3527570" y="2316602"/>
            <a:ext cx="7490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–2</a:t>
            </a:r>
          </a:p>
        </p:txBody>
      </p:sp>
      <p:sp>
        <p:nvSpPr>
          <p:cNvPr id="36" name="TekstniOkvir 35"/>
          <p:cNvSpPr txBox="1">
            <a:spLocks noChangeArrowheads="1"/>
          </p:cNvSpPr>
          <p:nvPr/>
        </p:nvSpPr>
        <p:spPr bwMode="auto">
          <a:xfrm>
            <a:off x="5174536" y="4003107"/>
            <a:ext cx="3772515" cy="461665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Skup racionalnih brojeva: </a:t>
            </a:r>
          </a:p>
        </p:txBody>
      </p:sp>
      <p:sp>
        <p:nvSpPr>
          <p:cNvPr id="38" name="TekstniOkvir 37"/>
          <p:cNvSpPr txBox="1">
            <a:spLocks noChangeArrowheads="1"/>
          </p:cNvSpPr>
          <p:nvPr/>
        </p:nvSpPr>
        <p:spPr bwMode="auto">
          <a:xfrm>
            <a:off x="2071688" y="3382963"/>
            <a:ext cx="384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…</a:t>
            </a:r>
          </a:p>
        </p:txBody>
      </p:sp>
      <p:graphicFrame>
        <p:nvGraphicFramePr>
          <p:cNvPr id="40" name="Object 6"/>
          <p:cNvGraphicFramePr>
            <a:graphicFrameLocks noChangeAspect="1"/>
          </p:cNvGraphicFramePr>
          <p:nvPr/>
        </p:nvGraphicFramePr>
        <p:xfrm>
          <a:off x="3198813" y="874713"/>
          <a:ext cx="20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3040" imgH="571320" progId="Equation.DSMT4">
                  <p:embed/>
                </p:oleObj>
              </mc:Choice>
              <mc:Fallback>
                <p:oleObj name="Equation" r:id="rId3" imgW="203040" imgH="571320" progId="Equation.DSMT4">
                  <p:embed/>
                  <p:pic>
                    <p:nvPicPr>
                      <p:cNvPr id="4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8813" y="874713"/>
                        <a:ext cx="203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652838" y="1290638"/>
          <a:ext cx="46831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55320" imgH="571320" progId="Equation.DSMT4">
                  <p:embed/>
                </p:oleObj>
              </mc:Choice>
              <mc:Fallback>
                <p:oleObj name="Equation" r:id="rId5" imgW="355320" imgH="571320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838" y="1290638"/>
                        <a:ext cx="468312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244975" y="3297238"/>
          <a:ext cx="4683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55320" imgH="571320" progId="Equation.DSMT4">
                  <p:embed/>
                </p:oleObj>
              </mc:Choice>
              <mc:Fallback>
                <p:oleObj name="Equation" r:id="rId7" imgW="355320" imgH="571320" progId="Equation.DSMT4">
                  <p:embed/>
                  <p:pic>
                    <p:nvPicPr>
                      <p:cNvPr id="10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975" y="3297238"/>
                        <a:ext cx="468313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1771650" y="4906963"/>
          <a:ext cx="36988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30120" imgH="571320" progId="Equation.DSMT4">
                  <p:embed/>
                </p:oleObj>
              </mc:Choice>
              <mc:Fallback>
                <p:oleObj name="Equation" r:id="rId9" imgW="330120" imgH="571320" progId="Equation.DSMT4">
                  <p:embed/>
                  <p:pic>
                    <p:nvPicPr>
                      <p:cNvPr id="10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4906963"/>
                        <a:ext cx="369888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232294"/>
              </p:ext>
            </p:extLst>
          </p:nvPr>
        </p:nvGraphicFramePr>
        <p:xfrm>
          <a:off x="3080825" y="4541040"/>
          <a:ext cx="962001" cy="646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88840" imgH="571320" progId="Equation.DSMT4">
                  <p:embed/>
                </p:oleObj>
              </mc:Choice>
              <mc:Fallback>
                <p:oleObj name="Equation" r:id="rId11" imgW="888840" imgH="571320" progId="Equation.DSMT4">
                  <p:embed/>
                  <p:pic>
                    <p:nvPicPr>
                      <p:cNvPr id="10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0825" y="4541040"/>
                        <a:ext cx="962001" cy="6461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1868488" y="738188"/>
          <a:ext cx="355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55320" imgH="571320" progId="Equation.DSMT4">
                  <p:embed/>
                </p:oleObj>
              </mc:Choice>
              <mc:Fallback>
                <p:oleObj name="Equation" r:id="rId13" imgW="355320" imgH="571320" progId="Equation.DSMT4">
                  <p:embed/>
                  <p:pic>
                    <p:nvPicPr>
                      <p:cNvPr id="10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8488" y="738188"/>
                        <a:ext cx="3556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4425950" y="2192338"/>
          <a:ext cx="28098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17160" imgH="571320" progId="Equation.DSMT4">
                  <p:embed/>
                </p:oleObj>
              </mc:Choice>
              <mc:Fallback>
                <p:oleObj name="Equation" r:id="rId15" imgW="317160" imgH="571320" progId="Equation.DSMT4">
                  <p:embed/>
                  <p:pic>
                    <p:nvPicPr>
                      <p:cNvPr id="103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5950" y="2192338"/>
                        <a:ext cx="280988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7" name="TekstniOkvir 46"/>
          <p:cNvSpPr txBox="1">
            <a:spLocks noChangeArrowheads="1"/>
          </p:cNvSpPr>
          <p:nvPr/>
        </p:nvSpPr>
        <p:spPr bwMode="auto">
          <a:xfrm>
            <a:off x="3178175" y="62648"/>
            <a:ext cx="36180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Skupovi brojeva</a:t>
            </a:r>
          </a:p>
        </p:txBody>
      </p:sp>
      <p:sp>
        <p:nvSpPr>
          <p:cNvPr id="48" name="TekstniOkvir 47"/>
          <p:cNvSpPr txBox="1">
            <a:spLocks noChangeArrowheads="1"/>
          </p:cNvSpPr>
          <p:nvPr/>
        </p:nvSpPr>
        <p:spPr bwMode="auto">
          <a:xfrm>
            <a:off x="1276350" y="5711825"/>
            <a:ext cx="70215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Svaki prirodan broj je i cijeli broj. Svaki cijeli broj je i racionalan broj.</a:t>
            </a: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718175" y="1485257"/>
            <a:ext cx="2357131" cy="354656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730875" y="2072234"/>
            <a:ext cx="2701634" cy="354656"/>
          </a:xfrm>
          <a:prstGeom prst="rect">
            <a:avLst/>
          </a:prstGeom>
        </p:spPr>
      </p:pic>
      <p:pic>
        <p:nvPicPr>
          <p:cNvPr id="19" name="Slika 18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494749" y="3429442"/>
            <a:ext cx="3499432" cy="354656"/>
          </a:xfrm>
          <a:prstGeom prst="rect">
            <a:avLst/>
          </a:prstGeom>
        </p:spPr>
      </p:pic>
      <p:pic>
        <p:nvPicPr>
          <p:cNvPr id="20" name="Slika 19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649494" y="4703763"/>
            <a:ext cx="2710700" cy="627469"/>
          </a:xfrm>
          <a:prstGeom prst="rect">
            <a:avLst/>
          </a:prstGeom>
        </p:spPr>
      </p:pic>
      <p:pic>
        <p:nvPicPr>
          <p:cNvPr id="16" name="Slika 15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5576888" y="1389985"/>
            <a:ext cx="390525" cy="447675"/>
          </a:xfrm>
          <a:prstGeom prst="rect">
            <a:avLst/>
          </a:prstGeom>
        </p:spPr>
      </p:pic>
      <p:pic>
        <p:nvPicPr>
          <p:cNvPr id="31" name="Slika 30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5713413" y="1932932"/>
            <a:ext cx="390525" cy="618181"/>
          </a:xfrm>
          <a:prstGeom prst="rect">
            <a:avLst/>
          </a:prstGeom>
        </p:spPr>
      </p:pic>
      <p:pic>
        <p:nvPicPr>
          <p:cNvPr id="33" name="Slika 32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5500727" y="3289729"/>
            <a:ext cx="266700" cy="523875"/>
          </a:xfrm>
          <a:prstGeom prst="rect">
            <a:avLst/>
          </a:prstGeom>
        </p:spPr>
      </p:pic>
      <p:pic>
        <p:nvPicPr>
          <p:cNvPr id="35" name="Slika 34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491880" y="4690551"/>
            <a:ext cx="371475" cy="533400"/>
          </a:xfrm>
          <a:prstGeom prst="rect">
            <a:avLst/>
          </a:prstGeom>
        </p:spPr>
      </p:pic>
      <p:pic>
        <p:nvPicPr>
          <p:cNvPr id="37" name="Slika 36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3837781" y="6121400"/>
            <a:ext cx="1628775" cy="504825"/>
          </a:xfrm>
          <a:prstGeom prst="rect">
            <a:avLst/>
          </a:prstGeom>
        </p:spPr>
      </p:pic>
      <p:pic>
        <p:nvPicPr>
          <p:cNvPr id="50" name="Slika 49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7312819" y="4723996"/>
            <a:ext cx="212827" cy="418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840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500"/>
                            </p:stCondLst>
                            <p:childTnLst>
                              <p:par>
                                <p:cTn id="10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500"/>
                            </p:stCondLst>
                            <p:childTnLst>
                              <p:par>
                                <p:cTn id="1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4000"/>
                            </p:stCondLst>
                            <p:childTnLst>
                              <p:par>
                                <p:cTn id="1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500"/>
                            </p:stCondLst>
                            <p:childTnLst>
                              <p:par>
                                <p:cTn id="1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2000"/>
                            </p:stCondLst>
                            <p:childTnLst>
                              <p:par>
                                <p:cTn id="1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500"/>
                            </p:stCondLst>
                            <p:childTnLst>
                              <p:par>
                                <p:cTn id="1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3000"/>
                            </p:stCondLst>
                            <p:childTnLst>
                              <p:par>
                                <p:cTn id="1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3500"/>
                            </p:stCondLst>
                            <p:childTnLst>
                              <p:par>
                                <p:cTn id="1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39" grpId="0" animBg="1"/>
      <p:bldP spid="22" grpId="0" animBg="1"/>
      <p:bldP spid="17" grpId="0" animBg="1"/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 animBg="1"/>
      <p:bldP spid="18" grpId="0"/>
      <p:bldP spid="21" grpId="0" animBg="1"/>
      <p:bldP spid="23" grpId="0"/>
      <p:bldP spid="24" grpId="0"/>
      <p:bldP spid="25" grpId="0"/>
      <p:bldP spid="26" grpId="0"/>
      <p:bldP spid="27" grpId="0"/>
      <p:bldP spid="29" grpId="0"/>
      <p:bldP spid="30" grpId="0"/>
      <p:bldP spid="32" grpId="0"/>
      <p:bldP spid="34" grpId="0"/>
      <p:bldP spid="36" grpId="0" animBg="1"/>
      <p:bldP spid="38" grpId="0"/>
      <p:bldP spid="48" grpId="0"/>
    </p:bldLst>
  </p:timing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ath 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8</Template>
  <TotalTime>1269</TotalTime>
  <Words>90</Words>
  <Application>Microsoft Office PowerPoint</Application>
  <PresentationFormat>Prikaz na zaslonu (4:3)</PresentationFormat>
  <Paragraphs>33</Paragraphs>
  <Slides>5</Slides>
  <Notes>1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2</vt:i4>
      </vt:variant>
      <vt:variant>
        <vt:lpstr>Uloženi OLE poslužitelji</vt:lpstr>
      </vt:variant>
      <vt:variant>
        <vt:i4>2</vt:i4>
      </vt:variant>
      <vt:variant>
        <vt:lpstr>Naslovi slajdova</vt:lpstr>
      </vt:variant>
      <vt:variant>
        <vt:i4>5</vt:i4>
      </vt:variant>
    </vt:vector>
  </HeadingPairs>
  <TitlesOfParts>
    <vt:vector size="12" baseType="lpstr">
      <vt:lpstr>Arial</vt:lpstr>
      <vt:lpstr>Calibri</vt:lpstr>
      <vt:lpstr>Myriad Pro</vt:lpstr>
      <vt:lpstr>Math 8</vt:lpstr>
      <vt:lpstr>Math 6</vt:lpstr>
      <vt:lpstr>Equation</vt:lpstr>
      <vt:lpstr>MathType 7.0 Equation</vt:lpstr>
      <vt:lpstr>1. REALNI BROJEVI</vt:lpstr>
      <vt:lpstr>N    skup prirodnih brojeva</vt:lpstr>
      <vt:lpstr>Z  skup cijelih brojeva</vt:lpstr>
      <vt:lpstr>Q  skup racionalnih brojeva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Zeljka Orcic</dc:creator>
  <cp:lastModifiedBy>Jasminka Viljevac</cp:lastModifiedBy>
  <cp:revision>151</cp:revision>
  <dcterms:created xsi:type="dcterms:W3CDTF">2008-07-08T09:48:09Z</dcterms:created>
  <dcterms:modified xsi:type="dcterms:W3CDTF">2021-08-17T11:09:14Z</dcterms:modified>
</cp:coreProperties>
</file>